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84" r:id="rId13"/>
    <p:sldId id="285" r:id="rId14"/>
    <p:sldId id="286" r:id="rId15"/>
    <p:sldId id="287" r:id="rId16"/>
    <p:sldId id="282" r:id="rId17"/>
    <p:sldId id="283" r:id="rId18"/>
    <p:sldId id="292" r:id="rId19"/>
    <p:sldId id="293" r:id="rId20"/>
    <p:sldId id="280" r:id="rId21"/>
    <p:sldId id="281" r:id="rId22"/>
    <p:sldId id="278" r:id="rId23"/>
    <p:sldId id="279" r:id="rId24"/>
    <p:sldId id="270" r:id="rId25"/>
    <p:sldId id="271" r:id="rId26"/>
    <p:sldId id="272" r:id="rId27"/>
    <p:sldId id="273" r:id="rId28"/>
    <p:sldId id="290" r:id="rId29"/>
    <p:sldId id="291" r:id="rId30"/>
    <p:sldId id="288" r:id="rId31"/>
    <p:sldId id="289" r:id="rId32"/>
    <p:sldId id="274" r:id="rId33"/>
    <p:sldId id="275" r:id="rId34"/>
    <p:sldId id="276" r:id="rId35"/>
    <p:sldId id="277" r:id="rId36"/>
    <p:sldId id="294" r:id="rId37"/>
  </p:sldIdLst>
  <p:sldSz cx="10693400" cy="756126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602" y="-288"/>
      </p:cViewPr>
      <p:guideLst>
        <p:guide orient="horz" pos="2382"/>
        <p:guide pos="33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ДОХОДЫ </a:t>
            </a:r>
            <a:r>
              <a:rPr lang="ru-RU" sz="1400" dirty="0" smtClean="0"/>
              <a:t>(тыс.рублей)</a:t>
            </a:r>
            <a:endParaRPr lang="ru-RU" sz="1400" dirty="0"/>
          </a:p>
        </c:rich>
      </c:tx>
      <c:layout/>
      <c:overlay val="0"/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90331</c:v>
                </c:pt>
                <c:pt idx="1">
                  <c:v>9669.4</c:v>
                </c:pt>
                <c:pt idx="2">
                  <c:v>1078559.6000000001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dTable>
        <c:showHorzBorder val="1"/>
        <c:showVertBorder val="1"/>
        <c:showOutline val="1"/>
        <c:showKeys val="0"/>
      </c:dTable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ЕСХН</c:v>
                </c:pt>
                <c:pt idx="4">
                  <c:v>ПАТЕНТ</c:v>
                </c:pt>
                <c:pt idx="5">
                  <c:v>ГОСПОШЛИНА</c:v>
                </c:pt>
                <c:pt idx="6">
                  <c:v>ДОХОДЫ ОТ ИСП-Я МУН.ИМУЩ-ВА</c:v>
                </c:pt>
                <c:pt idx="7">
                  <c:v>НЕГАТИВНОЕ ВОЗД.НА ОКР.СРЕДУ</c:v>
                </c:pt>
                <c:pt idx="8">
                  <c:v>ДОХОДЫ ОТ ОКАЗ.ПЛ.УСЛУГ</c:v>
                </c:pt>
                <c:pt idx="9">
                  <c:v>ДОХОДЫ ОТ ПРОДАЖИ МАТЕР.И НЕМАТЕР.АКТИВОВ</c:v>
                </c:pt>
                <c:pt idx="10">
                  <c:v>ШТРАФЫ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66757.3</c:v>
                </c:pt>
                <c:pt idx="1">
                  <c:v>89.8</c:v>
                </c:pt>
                <c:pt idx="2">
                  <c:v>21738.400000000001</c:v>
                </c:pt>
                <c:pt idx="3">
                  <c:v>679.5</c:v>
                </c:pt>
                <c:pt idx="4">
                  <c:v>2146.8000000000002</c:v>
                </c:pt>
                <c:pt idx="5">
                  <c:v>1745.6</c:v>
                </c:pt>
                <c:pt idx="6">
                  <c:v>6863.9</c:v>
                </c:pt>
                <c:pt idx="7">
                  <c:v>40.5</c:v>
                </c:pt>
                <c:pt idx="8">
                  <c:v>637.9</c:v>
                </c:pt>
                <c:pt idx="9">
                  <c:v>1804.3</c:v>
                </c:pt>
                <c:pt idx="10">
                  <c:v>322.60000000000002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28471680"/>
        <c:axId val="28473216"/>
      </c:barChart>
      <c:catAx>
        <c:axId val="28471680"/>
        <c:scaling>
          <c:orientation val="minMax"/>
        </c:scaling>
        <c:delete val="0"/>
        <c:axPos val="b"/>
        <c:majorTickMark val="none"/>
        <c:minorTickMark val="none"/>
        <c:tickLblPos val="nextTo"/>
        <c:crossAx val="28473216"/>
        <c:crosses val="autoZero"/>
        <c:auto val="1"/>
        <c:lblAlgn val="ctr"/>
        <c:lblOffset val="100"/>
        <c:noMultiLvlLbl val="0"/>
      </c:catAx>
      <c:valAx>
        <c:axId val="284732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/>
                </a:pPr>
                <a:r>
                  <a:rPr lang="ru-RU" sz="1000" dirty="0" smtClean="0"/>
                  <a:t>тыс.рублей</a:t>
                </a:r>
                <a:endParaRPr lang="ru-RU" sz="1000" dirty="0"/>
              </a:p>
            </c:rich>
          </c:tx>
          <c:layout>
            <c:manualLayout>
              <c:xMode val="edge"/>
              <c:yMode val="edge"/>
              <c:x val="1.6296182237278019E-2"/>
              <c:y val="0.333778941179764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84716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 b="1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ПОСТУПЛЕНИЕ БЕЗВОЗМЕЗДНЫХ ПОСТУПЛЕНИЙ в бюджет МО </a:t>
            </a:r>
            <a:r>
              <a:rPr lang="ru-RU" dirty="0"/>
              <a:t>«НУКУТСКИЙ РАЙОН</a:t>
            </a:r>
            <a:r>
              <a:rPr lang="ru-RU" dirty="0" smtClean="0"/>
              <a:t>» за 2022 год</a:t>
            </a:r>
            <a:endParaRPr lang="ru-RU" dirty="0"/>
          </a:p>
        </c:rich>
      </c:tx>
      <c:layout/>
      <c:overlay val="0"/>
    </c:title>
    <c:autoTitleDeleted val="0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ИМБТ</c:v>
                </c:pt>
                <c:pt idx="4">
                  <c:v>ПРОЧИЕ БЕЗВОЗМ.ПОСТУП.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164960.1</c:v>
                </c:pt>
                <c:pt idx="1">
                  <c:v>239595.4</c:v>
                </c:pt>
                <c:pt idx="2">
                  <c:v>643763.5</c:v>
                </c:pt>
                <c:pt idx="3">
                  <c:v>27956.2</c:v>
                </c:pt>
                <c:pt idx="4" formatCode="0.0">
                  <c:v>2392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260672"/>
        <c:axId val="33262208"/>
        <c:axId val="84370752"/>
      </c:bar3DChart>
      <c:catAx>
        <c:axId val="332606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 b="0"/>
            </a:pPr>
            <a:endParaRPr lang="ru-RU"/>
          </a:p>
        </c:txPr>
        <c:crossAx val="33262208"/>
        <c:crosses val="autoZero"/>
        <c:auto val="1"/>
        <c:lblAlgn val="ctr"/>
        <c:lblOffset val="100"/>
        <c:noMultiLvlLbl val="0"/>
      </c:catAx>
      <c:valAx>
        <c:axId val="332622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/>
                </a:pPr>
                <a:r>
                  <a:rPr lang="ru-RU" sz="1000"/>
                  <a:t>ТЫС.РУБЛЕЙ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3260672"/>
        <c:crosses val="autoZero"/>
        <c:crossBetween val="between"/>
      </c:valAx>
      <c:serAx>
        <c:axId val="84370752"/>
        <c:scaling>
          <c:orientation val="minMax"/>
        </c:scaling>
        <c:delete val="1"/>
        <c:axPos val="b"/>
        <c:majorTickMark val="none"/>
        <c:minorTickMark val="none"/>
        <c:tickLblPos val="nextTo"/>
        <c:crossAx val="33262208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1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0.05405</cdr:x>
      <cdr:y>0.35897</cdr:y>
    </cdr:from>
    <cdr:to>
      <cdr:x>0.16937</cdr:x>
      <cdr:y>0.52308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8628" y="20002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0.05405</cdr:x>
      <cdr:y>0.35897</cdr:y>
    </cdr:from>
    <cdr:to>
      <cdr:x>0.16937</cdr:x>
      <cdr:y>0.52308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8628" y="20002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CAFD0-EE5F-4FDE-A659-AAB884843509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746125"/>
            <a:ext cx="52736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ADA2C-65B3-4247-B38A-088629FCC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2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2163" y="746125"/>
            <a:ext cx="52736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6751-237F-4307-B872-6C842B849C1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2163" y="746125"/>
            <a:ext cx="52736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6751-237F-4307-B872-6C842B849C1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1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1" y="4284715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1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4" y="4858812"/>
            <a:ext cx="9089391" cy="150175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4" y="3204787"/>
            <a:ext cx="9089391" cy="16540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9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1" y="1764295"/>
            <a:ext cx="4722919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1" y="1692534"/>
            <a:ext cx="4724775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1" y="2397901"/>
            <a:ext cx="4724775" cy="435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0" y="1692534"/>
            <a:ext cx="4726631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0" y="2397901"/>
            <a:ext cx="4726631" cy="435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1"/>
            <a:ext cx="3518054" cy="12812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4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2802"/>
            <a:ext cx="9624060" cy="1260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1" y="1764295"/>
            <a:ext cx="9624060" cy="499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1"/>
            <a:ext cx="2495127" cy="4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4" y="7008171"/>
            <a:ext cx="2495127" cy="4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8d3fae8f-12b9-519a-bace-dff0f9bd99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8824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872690"/>
            <a:ext cx="10693400" cy="24314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ИСПОЛНЕНИЕ БЮДЖЕТА МУНИЦИПАЛЬНОГО ОБРАЗОВАНИЯ </a:t>
            </a:r>
            <a:endParaRPr lang="ru-RU" sz="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«НУКУТСКИЙ РАЙОН</a:t>
            </a:r>
            <a:r>
              <a:rPr lang="ru-RU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»</a:t>
            </a:r>
          </a:p>
          <a:p>
            <a:pPr algn="ctr"/>
            <a:r>
              <a:rPr lang="ru-RU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за 2022 год</a:t>
            </a:r>
            <a:endParaRPr lang="ru-RU" sz="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Picture 2" descr="C:\Лераа\2022\Цур\ГП\РОИВ\Нукутский\Ресурс 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180231"/>
            <a:ext cx="1353372" cy="162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40" y="5796855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42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8d3fae8f-12b9-519a-bace-dff0f9bd99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41" y="0"/>
            <a:ext cx="1068824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176278" y="252239"/>
            <a:ext cx="8382890" cy="5557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«Муниципальные финансы» на 2019-2025 годы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04911" y="1044327"/>
            <a:ext cx="8424936" cy="93610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>
              <a:tabLst>
                <a:tab pos="311468" algn="l"/>
              </a:tabLst>
            </a:pPr>
            <a:r>
              <a:rPr lang="ru-RU" sz="16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</a:t>
            </a:r>
          </a:p>
          <a:p>
            <a:pPr algn="ctr">
              <a:tabLst>
                <a:tab pos="311468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повышение качества управления муниципальными финансами муниципального </a:t>
            </a:r>
            <a:r>
              <a:rPr lang="ru-RU" sz="1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1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Нукутский</a:t>
            </a:r>
            <a:r>
              <a:rPr lang="ru-RU" sz="1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lang="ru-RU" sz="1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600" dirty="0">
              <a:solidFill>
                <a:srgbClr val="93A29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0486" y="2124447"/>
            <a:ext cx="385242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16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Объём финансирования:</a:t>
            </a:r>
            <a:endParaRPr lang="ru-RU" sz="1600" b="1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421969"/>
              </p:ext>
            </p:extLst>
          </p:nvPr>
        </p:nvGraphicFramePr>
        <p:xfrm>
          <a:off x="126118" y="2916534"/>
          <a:ext cx="10441164" cy="1723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342"/>
                <a:gridCol w="1656184"/>
                <a:gridCol w="1656184"/>
                <a:gridCol w="1584176"/>
                <a:gridCol w="1296144"/>
                <a:gridCol w="1188134"/>
              </a:tblGrid>
              <a:tr h="6395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2021 г., тыс. рублей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2022 г.,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за 2022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Прирост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661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«Муниципальные финансы» на 2019-2025 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102 994,1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125 019,8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125 008,5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22 014,4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Уданова-ПК\Desktop\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88" y="5076775"/>
            <a:ext cx="4342488" cy="22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9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8d3fae8f-12b9-519a-bace-dff0f9bd99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8824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152674" y="180231"/>
            <a:ext cx="8382890" cy="5557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Сведения о достижении планируемых результатов муниципальной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733458"/>
              </p:ext>
            </p:extLst>
          </p:nvPr>
        </p:nvGraphicFramePr>
        <p:xfrm>
          <a:off x="234132" y="900311"/>
          <a:ext cx="10225136" cy="3697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2045"/>
                <a:gridCol w="584293"/>
                <a:gridCol w="1095550"/>
                <a:gridCol w="1460734"/>
                <a:gridCol w="102251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Плановое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значение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налоговых и неналоговых доходов местного бюджета в общем объеме собственных доходов бюджета (без учета субвенций)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60,3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расходов на обслуживание муниципального долга в общем объеме расходов бюджета (без учета субвенций)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РФФПП из бюджета МО "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Нукутский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район" в объеме собственных доходов (без учета субвенций)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освоенных средств, переданных из бюджета МО "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Нукутский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район" сельским поселениям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освоения средств, выделенных на обеспечение деятельности Финансового управления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Уданова-ПК\Desktop\tild3234-6666-4966-b864-373962396337__sdfghyjukljhg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04" y="5076775"/>
            <a:ext cx="4271561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8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8d3fae8f-12b9-519a-bace-dff0f9bd99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8824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170236" y="252239"/>
            <a:ext cx="8382890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«ОБРАЗОВАНИЕ»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2019-2025 годы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70236" y="1908423"/>
            <a:ext cx="8424936" cy="160002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>
              <a:tabLst>
                <a:tab pos="311468" algn="l"/>
              </a:tabLst>
            </a:pPr>
            <a:r>
              <a:rPr lang="ru-RU" sz="20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</a:t>
            </a:r>
          </a:p>
          <a:p>
            <a:pPr algn="ctr">
              <a:tabLst>
                <a:tab pos="311468" algn="l"/>
              </a:tabLst>
            </a:pPr>
            <a:endParaRPr lang="ru-RU" sz="1000" b="1" dirty="0" smtClean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311468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доступности и качества образования, обеспечение его соответствия требованиям современного социально-экономического развития региона и государства</a:t>
            </a:r>
          </a:p>
          <a:p>
            <a:pPr algn="ctr">
              <a:tabLst>
                <a:tab pos="311468" algn="l"/>
              </a:tabLst>
            </a:pPr>
            <a:endParaRPr lang="ru-RU" sz="1600" b="1" dirty="0">
              <a:solidFill>
                <a:srgbClr val="93A29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02484" y="3852639"/>
            <a:ext cx="3852428" cy="5696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20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Объём финансирования</a:t>
            </a:r>
            <a:r>
              <a:rPr lang="ru-RU" sz="16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121313"/>
              </p:ext>
            </p:extLst>
          </p:nvPr>
        </p:nvGraphicFramePr>
        <p:xfrm>
          <a:off x="234132" y="4716735"/>
          <a:ext cx="10225136" cy="1487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931"/>
                <a:gridCol w="1486477"/>
                <a:gridCol w="1656184"/>
                <a:gridCol w="1656184"/>
                <a:gridCol w="1368152"/>
                <a:gridCol w="187220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2021 г.,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2022 г.,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за 2022 г.,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Прирост к 2021 году,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Ctr="1"/>
                </a:tc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«Образование»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655 420,5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892 089,7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888 894,6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233 474,1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58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8d3fae8f-12b9-519a-bace-dff0f9bd99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8824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098228" y="396255"/>
            <a:ext cx="8658462" cy="7920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достижении планируемых результатов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846089"/>
              </p:ext>
            </p:extLst>
          </p:nvPr>
        </p:nvGraphicFramePr>
        <p:xfrm>
          <a:off x="378148" y="1548383"/>
          <a:ext cx="10081120" cy="528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792088"/>
                <a:gridCol w="1080120"/>
                <a:gridCol w="1008112"/>
                <a:gridCol w="309634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показателя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2022 г.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за 2022 г.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Пояснения по исполнению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Ctr="1"/>
                </a:tc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детей в возрасте от 1,5 до 6 лет услугами муниципальных дошкольных образовательных учреждений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59,8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Планируемый результат достигнут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 численности населения в возрасте от 7 до 17 лет, охваченного общим образованием, в общей численности населения в возрасте от 7 до 17 лет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85,7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81,1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итогам 2021-2022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учебного года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 человек завершили получение основного общего образования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(9 классов)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несовершеннолетних граждан, трудоустроенных в свободное от учебы время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Планируемый результат достигнут</a:t>
                      </a:r>
                    </a:p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образовательных учреждений, реализовавших мероприятия по укреплению материально-технической базы в рамках выделенных субсидий, от общего количества образовательных учреждений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87,5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Широкий охват учреждений обусловлен выделением дополнительных субсидий из областного бюджета на мероприятия по укреплению материально-технической базы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Сохранение количества детей, охваченных летним отдыхом в детском лагере «Березка»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smtClean="0">
                          <a:latin typeface="Times New Roman" pitchFamily="18" charset="0"/>
                          <a:cs typeface="Times New Roman" pitchFamily="18" charset="0"/>
                        </a:rPr>
                        <a:t>Планируемый результат достигнут</a:t>
                      </a:r>
                    </a:p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0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8d3fae8f-12b9-519a-bace-dff0f9bd99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8824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МБОУ Харетская СОШ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4372" y="2628503"/>
            <a:ext cx="1820102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МБОУ Харетская СОШ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4612" y="2628503"/>
            <a:ext cx="1896310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МБОУ Харетская СОШ 3 (коридор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860" y="2628503"/>
            <a:ext cx="1152128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1314252" y="1332359"/>
            <a:ext cx="7704856" cy="8640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МБОУ Харётская СОШ (2021-2022 гг.)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Стоимость работ 2021 г. – 17 850,3 тыс.р.; 2022 г. – 109 433,4 тыс.р.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86260" y="4212679"/>
            <a:ext cx="7704856" cy="108012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и оснащение МБОУ Верхне-Куйтинская ООШ 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проект «Модернизация школьных систем образования»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Стоимость работ / услуг – 45 514,6 тыс.р.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ВК школа фасад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86260" y="5652839"/>
            <a:ext cx="1800200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ВК МШСО 2022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02484" y="5652839"/>
            <a:ext cx="1872208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ВК МШСО 2022 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90716" y="5652839"/>
            <a:ext cx="1632181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ВК МШСО 2022 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90916" y="5652839"/>
            <a:ext cx="1676601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Скругленный прямоугольник 16"/>
          <p:cNvSpPr/>
          <p:nvPr/>
        </p:nvSpPr>
        <p:spPr>
          <a:xfrm>
            <a:off x="2250356" y="324247"/>
            <a:ext cx="5976664" cy="57606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Достижения за 2022 год: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44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8d3fae8f-12b9-519a-bace-dff0f9bd99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8824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314252" y="1332359"/>
            <a:ext cx="7704856" cy="8640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спортзала МБОУ Новоленинская СОШ 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«Успех каждого ребенка»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Стоимость работ – 7 189,3 тыс.р.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42244" y="4212679"/>
            <a:ext cx="7704856" cy="93610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МБДОУ Алтарикский детский сад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Стоимость работ  – 28 501,4 тыс.р.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Спортзал снаружи Нлен СО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6300" y="2484487"/>
            <a:ext cx="1872208" cy="1361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Открытие Нлен СОШ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8548" y="2484487"/>
            <a:ext cx="2325858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Спортзал МБОУ Новоленинская СОШ 20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2844" y="2484487"/>
            <a:ext cx="1915412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Скругленный прямоугольник 18"/>
          <p:cNvSpPr/>
          <p:nvPr/>
        </p:nvSpPr>
        <p:spPr>
          <a:xfrm>
            <a:off x="2250356" y="324247"/>
            <a:ext cx="5976664" cy="57606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Достижения за 2022 год: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Алт дс3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4332" y="5508823"/>
            <a:ext cx="2448274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Алт дс2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4852" y="5508823"/>
            <a:ext cx="1561141" cy="1224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Алт дс1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42644" y="5508823"/>
            <a:ext cx="1546783" cy="1224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861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8d3fae8f-12b9-519a-bace-dff0f9bd99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1" y="324247"/>
            <a:ext cx="1068824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155255" y="468264"/>
            <a:ext cx="8151885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«Культура» на 2019-2025 годы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34232" y="1476376"/>
            <a:ext cx="8172908" cy="100811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>
              <a:tabLst>
                <a:tab pos="311468" algn="l"/>
              </a:tabLst>
            </a:pPr>
            <a:r>
              <a:rPr lang="ru-RU" sz="16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</a:t>
            </a:r>
          </a:p>
          <a:p>
            <a:pPr algn="ctr">
              <a:tabLst>
                <a:tab pos="311468" algn="l"/>
              </a:tabLst>
            </a:pPr>
            <a:r>
              <a:rPr lang="ru-RU" sz="16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развитие культурного потенциала личности и общества в целом, сохранение культурного наследия Нукутского района </a:t>
            </a:r>
            <a:endParaRPr lang="ru-RU" sz="1600" b="1" dirty="0">
              <a:solidFill>
                <a:srgbClr val="93A29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0985" y="2844528"/>
            <a:ext cx="3852428" cy="5040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16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Объём финансирования:</a:t>
            </a:r>
            <a:endParaRPr lang="ru-RU" sz="1600" b="1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692486"/>
              </p:ext>
            </p:extLst>
          </p:nvPr>
        </p:nvGraphicFramePr>
        <p:xfrm>
          <a:off x="-5158" y="3741078"/>
          <a:ext cx="10693398" cy="1498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233"/>
                <a:gridCol w="1782233"/>
                <a:gridCol w="1782233"/>
                <a:gridCol w="1782233"/>
                <a:gridCol w="1782233"/>
                <a:gridCol w="1782233"/>
              </a:tblGrid>
              <a:tr h="8316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2021 г., тыс. рублей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2022 г.,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за 2022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Прирост («+»), снижение («-»),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«Культура»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39 198,4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39 016,0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39 014,0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- 184,4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s://www.admbal.ru/upload/iblock/af1/z4d5eolmn8mjx7cg72sqyp994ffo1j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868" y="5340187"/>
            <a:ext cx="3600400" cy="254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0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8d3fae8f-12b9-519a-bace-dff0f9bd99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8824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170236" y="684287"/>
            <a:ext cx="8658462" cy="60520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достижении планируемых результатов муниципальной программы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930380"/>
              </p:ext>
            </p:extLst>
          </p:nvPr>
        </p:nvGraphicFramePr>
        <p:xfrm>
          <a:off x="1170235" y="1625390"/>
          <a:ext cx="8658463" cy="5467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5659"/>
                <a:gridCol w="957207"/>
                <a:gridCol w="1192211"/>
                <a:gridCol w="1731693"/>
                <a:gridCol w="1731693"/>
              </a:tblGrid>
              <a:tr h="900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показатели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изм.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 значение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7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Темпы роста посещений муниципальных библиотек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7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участников культурно-досуговых мероприятий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01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Сохранность контингента обучающихся  ДШИ на конец учебного года по отношению к общему числу учащихся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41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населения, охваченного мероприятиями по сохранению бурятского языка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6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студентов-очников, обучающихся по целевому направлению в учреждениях культуры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16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8d3fae8f-12b9-519a-bace-dff0f9bd99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41" y="0"/>
            <a:ext cx="1068824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176278" y="252239"/>
            <a:ext cx="8382890" cy="5557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«Молодежная политика» на 2019-2025 годы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04911" y="1044327"/>
            <a:ext cx="8424936" cy="93610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>
              <a:tabLst>
                <a:tab pos="311468" algn="l"/>
              </a:tabLst>
            </a:pPr>
            <a:r>
              <a:rPr lang="ru-RU" sz="16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</a:t>
            </a:r>
          </a:p>
          <a:p>
            <a:pPr algn="ctr">
              <a:tabLst>
                <a:tab pos="311468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Создание условий для личностного и профессионального становления молодежи, формирования и развития духовно-нравственных и патриотических ценностей</a:t>
            </a:r>
            <a:endParaRPr lang="ru-RU" sz="1600" dirty="0">
              <a:solidFill>
                <a:srgbClr val="93A29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0486" y="2124447"/>
            <a:ext cx="385242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16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Объём финансирования:</a:t>
            </a:r>
            <a:endParaRPr lang="ru-RU" sz="1600" b="1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13178"/>
              </p:ext>
            </p:extLst>
          </p:nvPr>
        </p:nvGraphicFramePr>
        <p:xfrm>
          <a:off x="126118" y="2916534"/>
          <a:ext cx="10441164" cy="1723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342"/>
                <a:gridCol w="1656184"/>
                <a:gridCol w="1656184"/>
                <a:gridCol w="1584176"/>
                <a:gridCol w="1296144"/>
                <a:gridCol w="1188134"/>
              </a:tblGrid>
              <a:tr h="6395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2021 г., тыс. рублей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2022 г.,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за 2022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Прирост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661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«Молодежная политика» на 2019-2025 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1 628,5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2 248,4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2 248,4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619,9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C:\Users\МолПол\Desktop\eb6a6197127584974d0f6a4a10ad2d1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786" y="5393716"/>
            <a:ext cx="4042469" cy="217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8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8d3fae8f-12b9-519a-bace-dff0f9bd99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8824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152674" y="180231"/>
            <a:ext cx="8382890" cy="5557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Сведения о достижении планируемых результатов муниципальной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000333"/>
              </p:ext>
            </p:extLst>
          </p:nvPr>
        </p:nvGraphicFramePr>
        <p:xfrm>
          <a:off x="234132" y="900311"/>
          <a:ext cx="10225136" cy="4154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2045"/>
                <a:gridCol w="584293"/>
                <a:gridCol w="1095550"/>
                <a:gridCol w="1460734"/>
                <a:gridCol w="102251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Плановое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значение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площади уничтоженной конопли от общей площади выявленной конопли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молодежи, вовлеченной в реализацию мероприятий  молодежной политики, к общей численности молодежи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Нукутского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семей, улучшивших жилищные условия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численности молодежи, принявшей участие в мероприятиях по профилактике социально-негативных явлений, к общей численности молодежи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Нукутского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88,8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молодежи, принявшей участие в мероприятиях патриотической направленности и допризывной подготовки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4" descr="C:\Users\МолПол\Desktop\12542_x9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924" y="5079900"/>
            <a:ext cx="3325316" cy="24813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  <a:bevelB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2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8934" y="315030"/>
            <a:ext cx="90226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исполнения районного бюджета за 2022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687953"/>
              </p:ext>
            </p:extLst>
          </p:nvPr>
        </p:nvGraphicFramePr>
        <p:xfrm>
          <a:off x="417676" y="945140"/>
          <a:ext cx="9774511" cy="6003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2962"/>
                <a:gridCol w="2000836"/>
                <a:gridCol w="2000836"/>
                <a:gridCol w="1860366"/>
                <a:gridCol w="1129511"/>
              </a:tblGrid>
              <a:tr h="752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Основные параметры бюджета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201" marR="80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 год факт,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 год                         план,  тыс.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руб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 год               исполнение,  тыс.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руб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 исполнения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/>
                </a:tc>
              </a:tr>
              <a:tr h="630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Доходы,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1 084 089,0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1 178 604,0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1 178 560,0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</a:tr>
              <a:tr h="558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налоговые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доходы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79 628,0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90 155,6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90 331,0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12 202,7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9 657,1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9 669,4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перечисления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992 258,0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1 078 791,3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1 078 559,6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99,9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Расходы,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в том числе: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1 080 028,0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1 184 952,9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1 181 438,6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99,7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</a:tr>
              <a:tr h="455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программно-целевые расходы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1 071 457,0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1 178 604,0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1 171635,5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расходы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8 571,0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9 803,2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9 803,1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</a:tr>
              <a:tr h="709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Дефицит («-»), профицит («+»)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4 061,0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- 6 348,9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- 2 878,6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</a:tr>
              <a:tr h="851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Процент дефицита (к доходам без учета безвозмездных поступлений)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2,9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11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8d3fae8f-12b9-519a-bace-dff0f9bd99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7" y="-107801"/>
            <a:ext cx="1068824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155255" y="396256"/>
            <a:ext cx="838289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«СЕЛЬСКОЕ ХОЗЯЙСТВО» на  2019-2025 годы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34232" y="1476375"/>
            <a:ext cx="8424936" cy="16561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>
              <a:tabLst>
                <a:tab pos="311468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Цель муниципальной программы: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>
              <a:tabLst>
                <a:tab pos="311468" algn="l"/>
              </a:tabLst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>
              <a:tabLst>
                <a:tab pos="311468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создание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комфортных условий жизнедеятельности в сельской местности, обеспечение условий для повышения эффективности развития сельского хозяйства и санитарно-эпидемиологическое благополучие населения</a:t>
            </a:r>
          </a:p>
          <a:p>
            <a:pPr algn="ctr">
              <a:tabLst>
                <a:tab pos="311468" algn="l"/>
              </a:tabLst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0486" y="3492599"/>
            <a:ext cx="3852428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16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Объём финансирования:</a:t>
            </a:r>
            <a:endParaRPr lang="ru-RU" sz="1600" b="1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625250"/>
              </p:ext>
            </p:extLst>
          </p:nvPr>
        </p:nvGraphicFramePr>
        <p:xfrm>
          <a:off x="378150" y="4932759"/>
          <a:ext cx="10328322" cy="1858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387"/>
                <a:gridCol w="1721387"/>
                <a:gridCol w="1721387"/>
                <a:gridCol w="1721387"/>
                <a:gridCol w="1721387"/>
                <a:gridCol w="1721387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2021 г., тыс. рублей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2022 г.,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за 2022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Прирост («+»), снижение («-»),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129 427,0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1 413,6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1 347,3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- 128 079,7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8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8d3fae8f-12b9-519a-bace-dff0f9bd99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7" y="1"/>
            <a:ext cx="10688241" cy="756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810196" y="468263"/>
            <a:ext cx="9433047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достижении планируемых результатов муниципальной программы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002428"/>
              </p:ext>
            </p:extLst>
          </p:nvPr>
        </p:nvGraphicFramePr>
        <p:xfrm>
          <a:off x="810196" y="1620391"/>
          <a:ext cx="9505056" cy="4297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152128"/>
                <a:gridCol w="1656184"/>
                <a:gridCol w="1584176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Плановое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 продукции сельского хозяйства в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сельхозорганизациях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Ввод в действие учреждений культурно-досугового типа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участников конкурса на выявление лучшего участника районной сельскохозяйственной ярмарки, от общего количества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сельхозтоваропроизводителей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участников районного трудового соревнования среди работников АПК, от общего количества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сельхозтоваропроизводителей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отловленных безнадзорных собак и кошек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гол.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106,0</a:t>
                      </a: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44,8</a:t>
                      </a: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103,0</a:t>
                      </a: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34,5</a:t>
                      </a: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46,5</a:t>
                      </a: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3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8d3fae8f-12b9-519a-bace-dff0f9bd99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30"/>
            <a:ext cx="1068824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155255" y="468264"/>
            <a:ext cx="8382890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«Социальная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поддержка населения»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на 2019-2025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17469" y="1620391"/>
            <a:ext cx="8541699" cy="93610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>
              <a:tabLst>
                <a:tab pos="311468" algn="l"/>
              </a:tabLst>
            </a:pPr>
            <a:r>
              <a:rPr lang="ru-RU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</a:t>
            </a:r>
            <a:r>
              <a:rPr lang="ru-RU" sz="16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tabLst>
                <a:tab pos="311468" algn="l"/>
              </a:tabLst>
            </a:pPr>
            <a:r>
              <a:rPr lang="ru-RU" sz="16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эффективности и усиление адресной направленности мер по социальной защите населения и граждан, нуждающихся в социальной поддержке.</a:t>
            </a:r>
          </a:p>
          <a:p>
            <a:pPr algn="ctr">
              <a:tabLst>
                <a:tab pos="311468" algn="l"/>
              </a:tabLst>
            </a:pPr>
            <a:r>
              <a:rPr lang="ru-RU" sz="16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93A29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0486" y="2700511"/>
            <a:ext cx="3852428" cy="5696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16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Объём финансирования:</a:t>
            </a:r>
            <a:endParaRPr lang="ru-RU" sz="1600" b="1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17469" y="4831607"/>
            <a:ext cx="8658462" cy="60520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достижении планируемых результатов муниципальной программы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352728"/>
              </p:ext>
            </p:extLst>
          </p:nvPr>
        </p:nvGraphicFramePr>
        <p:xfrm>
          <a:off x="0" y="3564607"/>
          <a:ext cx="1069339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233"/>
                <a:gridCol w="1782233"/>
                <a:gridCol w="1782233"/>
                <a:gridCol w="1782233"/>
                <a:gridCol w="1782233"/>
                <a:gridCol w="178223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2021 г.,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2022 г.,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за 2022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Прирост («+»), снижение («-»),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«Социальная поддержка населения» 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 – 2025 годы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916,7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19 434,5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19 432,6</a:t>
                      </a:r>
                    </a:p>
                    <a:p>
                      <a:pPr algn="ctr" fontAlgn="ctr"/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- 484,1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5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534988" y="1763713"/>
          <a:ext cx="6553452" cy="51459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65251"/>
                <a:gridCol w="504591"/>
                <a:gridCol w="504591"/>
                <a:gridCol w="504591"/>
                <a:gridCol w="504591"/>
                <a:gridCol w="504591"/>
                <a:gridCol w="560656"/>
                <a:gridCol w="504590"/>
              </a:tblGrid>
              <a:tr h="3329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Основные показатели</a:t>
                      </a:r>
                      <a:endParaRPr lang="ru-RU" sz="1400" dirty="0"/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</a:t>
                      </a:r>
                      <a:endParaRPr lang="ru-RU" sz="1400" dirty="0"/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</a:t>
                      </a:r>
                      <a:endParaRPr lang="ru-RU" sz="1400" dirty="0"/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</a:t>
                      </a:r>
                      <a:endParaRPr lang="ru-RU" sz="1400" dirty="0"/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2023</a:t>
                      </a:r>
                      <a:endParaRPr lang="ru-RU" sz="1400" dirty="0"/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2024</a:t>
                      </a:r>
                      <a:endParaRPr lang="ru-RU" sz="1400" dirty="0"/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5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Количество лиц, получивших единовременную денежную выплату</a:t>
                      </a:r>
                      <a:endParaRPr lang="ru-RU" sz="1200" dirty="0"/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чел.</a:t>
                      </a:r>
                      <a:endParaRPr lang="ru-RU" sz="1200" dirty="0"/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5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Количество лиц, получивших адресную материальную помощь</a:t>
                      </a:r>
                      <a:endParaRPr lang="ru-RU" sz="1200" dirty="0"/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чел</a:t>
                      </a:r>
                      <a:endParaRPr lang="ru-RU" sz="1200" dirty="0"/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5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Обеспеченность врачами на 10 тыс. человек населения</a:t>
                      </a:r>
                      <a:endParaRPr lang="ru-RU" sz="1200" dirty="0"/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5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Удельный вес детей из многодетных и малоимущих семей, охваченных льготным питанием </a:t>
                      </a:r>
                      <a:endParaRPr lang="ru-RU" sz="1200" dirty="0"/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5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Удельный вес детей из многодетных и малоимущих семей, охваченных отдыхом и оздоровлением от общей численности детей, подлежащих оздоровлению</a:t>
                      </a:r>
                      <a:endParaRPr lang="ru-RU" sz="1200" dirty="0"/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5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Доля освоенных средств, выделенных на укрепление материально-технической базы МБУ ДОЛ «Берёзка»</a:t>
                      </a:r>
                      <a:endParaRPr lang="ru-RU" sz="1200" dirty="0"/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5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Доля пенсионеров, принявших участие в физкультурно-спортивных мероприятиях, от общего количества пенсионеров</a:t>
                      </a:r>
                      <a:endParaRPr lang="ru-RU" sz="1200" dirty="0"/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\Desktop\8d3fae8f-12b9-519a-bace-dff0f9bd99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8" y="-107801"/>
            <a:ext cx="10688241" cy="799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78348" y="468263"/>
            <a:ext cx="5976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Сведения о достижении планируемых результатов муниципальной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292380"/>
              </p:ext>
            </p:extLst>
          </p:nvPr>
        </p:nvGraphicFramePr>
        <p:xfrm>
          <a:off x="378149" y="1476375"/>
          <a:ext cx="10009112" cy="60848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28837"/>
                <a:gridCol w="770664"/>
                <a:gridCol w="770664"/>
                <a:gridCol w="770664"/>
                <a:gridCol w="770664"/>
                <a:gridCol w="770664"/>
                <a:gridCol w="856292"/>
                <a:gridCol w="770663"/>
              </a:tblGrid>
              <a:tr h="3803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показатели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3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лиц, получивших единовременную денежную выплату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3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лиц, получивших адресную материальную помощь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3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Обеспеченность врачами на 10 тыс. человек населения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7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 детей из многодетных и малоимущих семей, охваченных льготным питанием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09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 детей из многодетных и малоимущих семей, охваченных отдыхом и оздоровлением от общей численности детей, подлежащих оздоровлению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7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освоенных средств, выделенных на укрепление материально-технической базы МБУ ДОЛ «Берёзка»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7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пенсионеров, принявших участие в физкультурно-спортивных мероприятиях, от общего количества пенсионеров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631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6" y="3126106"/>
            <a:ext cx="8352928" cy="490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Админ\Desktop\8d3fae8f-12b9-519a-bace-dff0f9bd99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82" y="324247"/>
            <a:ext cx="10688241" cy="756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127275" y="468263"/>
            <a:ext cx="8382890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«Коммунальная инфраструктура объектов социальной сферы» на 2019 – 2025 годы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69752" y="1596285"/>
            <a:ext cx="8424936" cy="110422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>
              <a:tabLst>
                <a:tab pos="311468" algn="l"/>
              </a:tabLst>
            </a:pPr>
            <a:r>
              <a:rPr lang="ru-RU" sz="16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</a:t>
            </a:r>
          </a:p>
          <a:p>
            <a:pPr algn="ctr">
              <a:tabLst>
                <a:tab pos="311468" algn="l"/>
              </a:tabLst>
            </a:pPr>
            <a:r>
              <a:rPr lang="ru-RU" sz="1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повышение качества и эффективности использования энергетических ресурсов и предоставляемых коммунальных услуг, модернизация и развитие коммунального хозяйства социальной сферы</a:t>
            </a:r>
            <a:endParaRPr lang="ru-RU" sz="1600" dirty="0">
              <a:solidFill>
                <a:srgbClr val="93A29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62418" y="3126106"/>
            <a:ext cx="3852428" cy="5825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16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Объём финансирования:</a:t>
            </a:r>
            <a:endParaRPr lang="ru-RU" sz="1600" b="1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950715"/>
              </p:ext>
            </p:extLst>
          </p:nvPr>
        </p:nvGraphicFramePr>
        <p:xfrm>
          <a:off x="68050" y="3996655"/>
          <a:ext cx="10441164" cy="190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578"/>
                <a:gridCol w="1296144"/>
                <a:gridCol w="1224136"/>
                <a:gridCol w="1224136"/>
                <a:gridCol w="1008112"/>
                <a:gridCol w="1058058"/>
              </a:tblGrid>
              <a:tr h="12065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2021 г., тыс. рублей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2022 г.,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за 2022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Прирост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370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Коммунальная инфраструктура объектов социальной сферы» на 2019 – 2025 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249,6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336,0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336,0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86,4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65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8d3fae8f-12b9-519a-bace-dff0f9bd99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8824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152674" y="252239"/>
            <a:ext cx="8382890" cy="5557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Сведения о достижении планируемых результатов муниципальной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516486"/>
              </p:ext>
            </p:extLst>
          </p:nvPr>
        </p:nvGraphicFramePr>
        <p:xfrm>
          <a:off x="450156" y="1188343"/>
          <a:ext cx="9865096" cy="166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  <a:gridCol w="864096"/>
                <a:gridCol w="1296144"/>
                <a:gridCol w="1296144"/>
                <a:gridCol w="1152128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Плановое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значение на 2022 год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 за 2022 год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8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Замена окон в образовательных организациях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User\Desktop\ФОТО Алтарик дс\20220927_1514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6" y="3276575"/>
            <a:ext cx="986509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1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8d3fae8f-12b9-519a-bace-dff0f9bd99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41" y="0"/>
            <a:ext cx="1068824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176278" y="252239"/>
            <a:ext cx="838289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«Безопасность» на 2019-2025 годы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04911" y="1044327"/>
            <a:ext cx="8424936" cy="8799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>
              <a:tabLst>
                <a:tab pos="311468" algn="l"/>
              </a:tabLst>
            </a:pPr>
            <a:r>
              <a:rPr lang="ru-RU" sz="16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</a:t>
            </a:r>
          </a:p>
          <a:p>
            <a:pPr algn="ctr">
              <a:tabLst>
                <a:tab pos="311468" algn="l"/>
              </a:tabLst>
            </a:pPr>
            <a:r>
              <a:rPr lang="ru-RU" sz="1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безопасности населения муниципального образования «Нукутский район</a:t>
            </a:r>
            <a:r>
              <a:rPr lang="ru-RU" sz="1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600" dirty="0">
              <a:solidFill>
                <a:srgbClr val="93A29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0486" y="2052439"/>
            <a:ext cx="3852428" cy="5696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16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Объём финансирования:</a:t>
            </a:r>
            <a:endParaRPr lang="ru-RU" sz="1600" b="1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679"/>
            <a:ext cx="5710288" cy="33485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88" y="4188493"/>
            <a:ext cx="4997300" cy="337276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358947"/>
              </p:ext>
            </p:extLst>
          </p:nvPr>
        </p:nvGraphicFramePr>
        <p:xfrm>
          <a:off x="126118" y="2772519"/>
          <a:ext cx="10441164" cy="1795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2"/>
                <a:gridCol w="864096"/>
                <a:gridCol w="1008112"/>
                <a:gridCol w="936104"/>
                <a:gridCol w="936104"/>
                <a:gridCol w="936106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2021 г., тыс. рублей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2022 г.,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за 2022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Прирост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484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«Безопасность» на 2019-2025 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5 056,5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5 308,6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5 308,6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252,1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08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8d3fae8f-12b9-519a-bace-dff0f9bd99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8824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152674" y="180231"/>
            <a:ext cx="8382890" cy="5557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Сведения о достижении планируемых результатов муниципальной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7491"/>
            <a:ext cx="5544616" cy="31203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44" y="4178190"/>
            <a:ext cx="5827588" cy="33709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419197"/>
              </p:ext>
            </p:extLst>
          </p:nvPr>
        </p:nvGraphicFramePr>
        <p:xfrm>
          <a:off x="272736" y="900311"/>
          <a:ext cx="10142766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2393"/>
                <a:gridCol w="691552"/>
                <a:gridCol w="1164566"/>
                <a:gridCol w="1294286"/>
                <a:gridCol w="1009969"/>
              </a:tblGrid>
              <a:tr h="4441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Плановое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значение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794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муниципальных правовых актов  в области обеспечении безопасности населения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79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технических проверок состояния систем связи и оповещения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проведенных мероприятий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освоенных средств, выделенных на информирование население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среднего времени комплексного реагирования экстренных оперативных служб при обращении населения в ЕДДС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1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8d3fae8f-12b9-519a-bace-dff0f9bd99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41" y="0"/>
            <a:ext cx="1068824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176278" y="252239"/>
            <a:ext cx="8382890" cy="5557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«Физическая культура и спорт» на 2019-2025 годы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04911" y="1044327"/>
            <a:ext cx="8424936" cy="93610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>
              <a:tabLst>
                <a:tab pos="311468" algn="l"/>
              </a:tabLst>
            </a:pPr>
            <a:r>
              <a:rPr lang="ru-RU" sz="16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</a:t>
            </a:r>
          </a:p>
          <a:p>
            <a:pPr algn="ctr">
              <a:tabLst>
                <a:tab pos="311468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Создание благоприятных условий для увеличения охвата населения физической культурой и массовым спортом, улучшение имиджа Нукутского района по отдельным видам спорта высших достижений</a:t>
            </a:r>
            <a:endParaRPr lang="ru-RU" sz="1600" dirty="0">
              <a:solidFill>
                <a:srgbClr val="93A29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0486" y="2124447"/>
            <a:ext cx="385242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16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Объём финансирования:</a:t>
            </a:r>
            <a:endParaRPr lang="ru-RU" sz="1600" b="1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196372"/>
              </p:ext>
            </p:extLst>
          </p:nvPr>
        </p:nvGraphicFramePr>
        <p:xfrm>
          <a:off x="126118" y="2916534"/>
          <a:ext cx="10441164" cy="1723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342"/>
                <a:gridCol w="1656184"/>
                <a:gridCol w="1656184"/>
                <a:gridCol w="1584176"/>
                <a:gridCol w="1296144"/>
                <a:gridCol w="1188134"/>
              </a:tblGrid>
              <a:tr h="6395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2021 г., тыс. рублей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2022 г.,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за 2022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Прирост,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66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«Физическая культура и спорт»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1 431,2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10 251,2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10 251,2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8 820,0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86" y="4944340"/>
            <a:ext cx="3482323" cy="23220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48" y="4944339"/>
            <a:ext cx="3168352" cy="23762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846" y="4898703"/>
            <a:ext cx="3156851" cy="236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4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8d3fae8f-12b9-519a-bace-dff0f9bd99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7801"/>
            <a:ext cx="1068824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152674" y="180231"/>
            <a:ext cx="8382890" cy="5557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Сведения о достижении планируемых результатов муниципальной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196358"/>
              </p:ext>
            </p:extLst>
          </p:nvPr>
        </p:nvGraphicFramePr>
        <p:xfrm>
          <a:off x="234132" y="883152"/>
          <a:ext cx="10225136" cy="3374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5783"/>
                <a:gridCol w="761485"/>
                <a:gridCol w="1522969"/>
                <a:gridCol w="1438360"/>
                <a:gridCol w="1256539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2022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год,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за 2022 год,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139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физкультурно-массовых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спортивных мероприятий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62,5</a:t>
                      </a: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жителей, систематически занимающихся физической культурой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спортом к общему числу жителей района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196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спортсменов,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занявших призовые места, на спортивных мероприятиях, проводимых на разных уровней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Чел. 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23" y="4356695"/>
            <a:ext cx="3456385" cy="25922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2" y="4644727"/>
            <a:ext cx="3372878" cy="25296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79" y="4640700"/>
            <a:ext cx="3240360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77" y="236265"/>
            <a:ext cx="9774504" cy="866401"/>
          </a:xfrm>
        </p:spPr>
        <p:txBody>
          <a:bodyPr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Фактическое поступление доходов в бюджет МО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Нукутский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район» за 2022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751847" y="1260193"/>
          <a:ext cx="9273248" cy="6143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507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8d3fae8f-12b9-519a-bace-dff0f9bd99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8824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241382" y="828303"/>
            <a:ext cx="8382890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«Экономическое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на 2019-2025 годы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42244" y="2268464"/>
            <a:ext cx="8424936" cy="93610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>
              <a:tabLst>
                <a:tab pos="311468" algn="l"/>
              </a:tabLst>
            </a:pPr>
            <a:r>
              <a:rPr lang="ru-RU" sz="1600" b="1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</a:t>
            </a:r>
          </a:p>
          <a:p>
            <a:pPr algn="ctr">
              <a:tabLst>
                <a:tab pos="311468" algn="l"/>
              </a:tabLst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экономического потенциала муниципального образования «Нукутский район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rgbClr val="93A29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28498" y="3790052"/>
            <a:ext cx="3852428" cy="5760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1600" b="1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Объём финансирования:</a:t>
            </a:r>
            <a:endParaRPr lang="ru-RU" sz="1600" b="1" i="1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181794"/>
              </p:ext>
            </p:extLst>
          </p:nvPr>
        </p:nvGraphicFramePr>
        <p:xfrm>
          <a:off x="24062" y="5148783"/>
          <a:ext cx="10693398" cy="172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262"/>
                <a:gridCol w="1872208"/>
                <a:gridCol w="1872208"/>
                <a:gridCol w="1800200"/>
                <a:gridCol w="1440160"/>
                <a:gridCol w="177036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2021 г., тыс. рублей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2022 г.,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за 2022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Прирост («+»), снижение («-»),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217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«Экономическое развитие»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1 838,3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1 116,2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1 116,2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-722,1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80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8d3fae8f-12b9-519a-bace-dff0f9bd99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8824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043860" y="0"/>
            <a:ext cx="8658462" cy="61227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достижении планируемых результатов муниципальной программы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496933"/>
              </p:ext>
            </p:extLst>
          </p:nvPr>
        </p:nvGraphicFramePr>
        <p:xfrm>
          <a:off x="2" y="642164"/>
          <a:ext cx="10693398" cy="6637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458"/>
                <a:gridCol w="2016224"/>
                <a:gridCol w="1440160"/>
                <a:gridCol w="1440160"/>
                <a:gridCol w="1368152"/>
                <a:gridCol w="1242244"/>
              </a:tblGrid>
              <a:tr h="8049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показателя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2022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за 2022 г.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Прирост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2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Среднесписочная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численность работающих, чел.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прогрессирующий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2 420,0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2 356,7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-2,6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34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и среднего предпринимательства в расчете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10 тыс. чел. населения, ед.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прогрессирующий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73,5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-26,5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66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Эффективность размещения средств МКК «Фонд поддержки МСП МО «Нукутский район»,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прогрессирующий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77,0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64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 на 1 жителя,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прогрессирующий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-0,1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34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населённых пунктов, не охваченных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торговлей, от общего количества населённых пунктов, %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регрессирующий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43,0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37,8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113,8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49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количество туристов, посетивших Нукутский район,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прогрессирующий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1 933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2 101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108,7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49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производственного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травматизма в расчете на 1 тыс. работающих, случай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регрессирующий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-25,0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4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8d3fae8f-12b9-519a-bace-dff0f9bd99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8824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152674" y="252239"/>
            <a:ext cx="8382890" cy="5557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«Окружающая среда» на 2019-2025 годы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31651" y="972319"/>
            <a:ext cx="8424936" cy="55574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>
              <a:tabLst>
                <a:tab pos="311468" algn="l"/>
              </a:tabLst>
            </a:pPr>
            <a:r>
              <a:rPr lang="ru-RU" sz="16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</a:t>
            </a:r>
          </a:p>
          <a:p>
            <a:pPr algn="ctr">
              <a:tabLst>
                <a:tab pos="311468" algn="l"/>
              </a:tabLst>
            </a:pPr>
            <a:r>
              <a:rPr lang="ru-RU" sz="1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обеспечение конституционных прав граждан на благоприятную окружающую среду</a:t>
            </a:r>
            <a:endParaRPr lang="ru-RU" sz="1600" dirty="0">
              <a:solidFill>
                <a:srgbClr val="93A29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33578" y="1692400"/>
            <a:ext cx="385242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16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Объём финансирования:</a:t>
            </a:r>
            <a:endParaRPr lang="ru-RU" sz="1600" b="1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233357"/>
              </p:ext>
            </p:extLst>
          </p:nvPr>
        </p:nvGraphicFramePr>
        <p:xfrm>
          <a:off x="-19882" y="2268463"/>
          <a:ext cx="10693398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6302"/>
                <a:gridCol w="1656184"/>
                <a:gridCol w="1728192"/>
                <a:gridCol w="1584176"/>
                <a:gridCol w="1296144"/>
                <a:gridCol w="1582400"/>
              </a:tblGrid>
              <a:tr h="9349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2021 г., тыс. рублей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2022 г.,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за 2022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Прирост («+»), снижение («-»),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12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«Окружающая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среда» на 2019-2025 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49 018,3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108,6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108,6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-48 909,7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Балсунаев ВС\Desktop\1_2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5" y="4278900"/>
            <a:ext cx="4752528" cy="315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Балсунаев ВС\Desktop\af_ecalohi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603" y="4278900"/>
            <a:ext cx="4471209" cy="315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99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8d3fae8f-12b9-519a-bace-dff0f9bd99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8824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882204" y="396255"/>
            <a:ext cx="8658462" cy="60520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достижении планируемых результатов муниципальной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в 2022 год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123588"/>
              </p:ext>
            </p:extLst>
          </p:nvPr>
        </p:nvGraphicFramePr>
        <p:xfrm>
          <a:off x="532406" y="1116335"/>
          <a:ext cx="9623425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2286"/>
                <a:gridCol w="1008112"/>
                <a:gridCol w="1152128"/>
                <a:gridCol w="1440160"/>
                <a:gridCol w="1280739"/>
              </a:tblGrid>
              <a:tr h="41845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показателя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Плановое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значение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Ликвидация несанкционированных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свалок в        МО «Новонукутское»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населения информационными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материалами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Ликвидация несанкционированной свалки в        МО «Целинный»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объектов поставленных на государственный учет, оказывающих негативное воздействие на окружающую среду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выявленных объектов накопленного вреда окружающей среде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AutoShape 2" descr="https://mail.google.com/mail/u/0?ui=2&amp;ik=3bfe96e5da&amp;attid=0.1&amp;permmsgid=msg-a:r-1583433168644938945&amp;th=18893c2b68439348&amp;view=fimg&amp;fur=ip&amp;sz=s0-l75-ft&amp;attbid=ANGjdJ8KMNHBrRJfK1Wno-2vYHvIvzAKUlYmD0vUvGv28RFv2TrUp4FFW7vO-NIM_w7OU6VZgEcPYFGTlpcovwfoFH8JsXxZQkiDi9Ioz8IsZ9hwPIq8ymt8465GQX4&amp;disp=emb&amp;realattid=18893c213c5246266d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Балсунаев ВС\Downloads\IMG_929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20" y="4772839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Балсунаев ВС\Downloads\IMG_932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08" y="4772839"/>
            <a:ext cx="4516740" cy="254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7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8d3fae8f-12b9-519a-bace-dff0f9bd99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" y="180229"/>
            <a:ext cx="10688241" cy="756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127275" y="324247"/>
            <a:ext cx="8382890" cy="6997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«Профилактика терроризма и экстремизма » на 2021-2025 годы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69752" y="1198637"/>
            <a:ext cx="8424936" cy="8799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>
              <a:tabLst>
                <a:tab pos="311468" algn="l"/>
              </a:tabLst>
            </a:pPr>
            <a:r>
              <a:rPr lang="ru-RU" sz="16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</a:t>
            </a:r>
          </a:p>
          <a:p>
            <a:pPr algn="ctr">
              <a:tabLst>
                <a:tab pos="311468" algn="l"/>
              </a:tabLst>
            </a:pPr>
            <a:r>
              <a:rPr lang="ru-RU" sz="1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организация профилактики антитеррористической деятельности, противодействие возможным фактам проявления терроризма и экстремизма</a:t>
            </a:r>
            <a:endParaRPr lang="ru-RU" sz="1600" dirty="0">
              <a:solidFill>
                <a:srgbClr val="93A29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92506" y="2196455"/>
            <a:ext cx="3852428" cy="5696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16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Объём финансирования:</a:t>
            </a:r>
            <a:endParaRPr lang="ru-RU" sz="1600" b="1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44" y="4815950"/>
            <a:ext cx="5112568" cy="292554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008983"/>
              </p:ext>
            </p:extLst>
          </p:nvPr>
        </p:nvGraphicFramePr>
        <p:xfrm>
          <a:off x="98138" y="2988543"/>
          <a:ext cx="10441164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8322"/>
                <a:gridCol w="1656184"/>
                <a:gridCol w="1368152"/>
                <a:gridCol w="1296144"/>
                <a:gridCol w="1296144"/>
                <a:gridCol w="1736218"/>
              </a:tblGrid>
              <a:tr h="8833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2021 г., тыс. рублей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2022 г.,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за 2022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Прирост («+»), снижение («-»),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443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«Профилактика терроризма и экстремизма» на 2021-2025 годы</a:t>
                      </a:r>
                    </a:p>
                    <a:p>
                      <a:pPr algn="l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2 703,9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1 619,7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1619,7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- 1084,2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8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8d3fae8f-12b9-519a-bace-dff0f9bd99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8824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026220" y="252239"/>
            <a:ext cx="8856984" cy="5557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Сведения о достижении планируемых результатов муниципальной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807645"/>
              </p:ext>
            </p:extLst>
          </p:nvPr>
        </p:nvGraphicFramePr>
        <p:xfrm>
          <a:off x="541406" y="828306"/>
          <a:ext cx="9845854" cy="4564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3366"/>
                <a:gridCol w="720080"/>
                <a:gridCol w="1296144"/>
                <a:gridCol w="1224136"/>
                <a:gridCol w="1152128"/>
              </a:tblGrid>
              <a:tr h="10081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Плановое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значение на 2022 год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 за 2022 год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138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мероприятий по профилактике терроризма и экстремизма в объектах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объектов образования, обеспеченных инженерно-техническими средствами защиты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объектов культуры, обеспеченных инженерно-техническими средствами защиты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9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оформленных стендов в учреждениях культуры района по профилактике терроризма и экстремизма и противодействию экстремизму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10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проведенных мероприятий по профилактике терроризма и противодействию экстремизма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555" y="5339245"/>
            <a:ext cx="3456384" cy="21686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587" y="5321696"/>
            <a:ext cx="3597418" cy="218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6267"/>
            <a:ext cx="9089390" cy="472581"/>
          </a:xfrm>
        </p:spPr>
        <p:txBody>
          <a:bodyPr>
            <a:noAutofit/>
          </a:bodyPr>
          <a:lstStyle/>
          <a:p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НЕПРОГРАММНАЯ ДЕЯТЕЛЬНОСТЬ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2745" y="826994"/>
            <a:ext cx="10247913" cy="2567537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В бюджете муниципального образования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Нукутский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район» предусмотрены средства на содержание органов местного самоуправления, обеспечивающих законотворческие и контрольные функции. Указанные расходы обозначаются как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расходы» и занимают в бюджете 1,2 %.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За счет средств областного бюджета включены расходы на осуществление областных государственных полномочий по определению персонального состава и обеспечения деятельности административных комиссий , по определению перечня должностных лиц органов местного самоуправления, уполномоченных составлять протоколы об административных правонарушениях, предусмотренных отдельными законами Иркутской области об административной ответственности.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На непрограммную деятельность в местном бюджете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2022 год направлено: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200423"/>
              </p:ext>
            </p:extLst>
          </p:nvPr>
        </p:nvGraphicFramePr>
        <p:xfrm>
          <a:off x="230968" y="3276575"/>
          <a:ext cx="10239692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628"/>
                <a:gridCol w="1296144"/>
                <a:gridCol w="1224136"/>
                <a:gridCol w="1152128"/>
                <a:gridCol w="1150561"/>
                <a:gridCol w="1237095"/>
              </a:tblGrid>
              <a:tr h="144016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6" marB="378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2021 г., тыс. рублей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2022 г.,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за 2022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Прирост («+»), снижение («-»),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</a:tr>
              <a:tr h="540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6" marB="378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1100,9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6" marB="378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1010,3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6" marB="378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1010,3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6" marB="378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0" i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6" marB="37806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- 90,6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2" marR="11882" marT="6301" marB="0"/>
                </a:tc>
              </a:tr>
              <a:tr h="530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Функционирование Контрольного органа 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6" marB="378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3924,9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6" marB="378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4704,8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6" marB="378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4704,8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6" marB="378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0" i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6" marB="37806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779,9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2" marR="11882" marT="6301" marB="0"/>
                </a:tc>
              </a:tr>
              <a:tr h="72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Функционирование представительного органа 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6" marB="378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3545,2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6" marB="378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4088,1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6" marB="378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4088,0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6" marB="378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600" b="0" i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6" marB="37806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542,8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2" marR="11882" marT="6301" marB="0"/>
                </a:tc>
              </a:tr>
              <a:tr h="351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6" marB="378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8571,0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6" marB="378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9803,2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6" marB="378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9803,1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6" marB="378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600" b="0" i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6" marB="378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1232,1</a:t>
                      </a:r>
                      <a:endParaRPr lang="ru-RU" sz="1600" b="0" i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6" marB="3780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3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77" y="236265"/>
            <a:ext cx="9774504" cy="866401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Объем и структура поступлений налоговых и неналоговых доходов МО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Нукутский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район» за 2022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250590" y="1260193"/>
          <a:ext cx="10025133" cy="6143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830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43838424"/>
              </p:ext>
            </p:extLst>
          </p:nvPr>
        </p:nvGraphicFramePr>
        <p:xfrm>
          <a:off x="501220" y="236265"/>
          <a:ext cx="9858047" cy="7167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642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272238" y="121789"/>
            <a:ext cx="10148925" cy="7052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Исполнение бюджета муниципального образования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Нукутский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район» по разделам и подразделам классификации расходов за 2022 год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704496"/>
              </p:ext>
            </p:extLst>
          </p:nvPr>
        </p:nvGraphicFramePr>
        <p:xfrm>
          <a:off x="630975" y="1279778"/>
          <a:ext cx="9555283" cy="2412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2069"/>
                <a:gridCol w="598764"/>
                <a:gridCol w="1397117"/>
                <a:gridCol w="1397117"/>
                <a:gridCol w="1397117"/>
                <a:gridCol w="923099"/>
              </a:tblGrid>
              <a:tr h="3572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8911" marR="8911" marT="8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err="1">
                          <a:latin typeface="Times New Roman"/>
                        </a:rPr>
                        <a:t>Рз</a:t>
                      </a:r>
                      <a:endParaRPr lang="ru-RU" sz="1400" b="1" i="0" u="none" strike="noStrike" baseline="0" dirty="0">
                        <a:latin typeface="Times New Roman"/>
                      </a:endParaRPr>
                    </a:p>
                  </a:txBody>
                  <a:tcPr marL="8911" marR="8911" marT="8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Исполнение за 2021 год</a:t>
                      </a:r>
                      <a:endParaRPr lang="ru-RU" sz="1400" b="1" i="0" u="none" strike="noStrike" baseline="0" dirty="0">
                        <a:latin typeface="Times New Roman"/>
                      </a:endParaRPr>
                    </a:p>
                  </a:txBody>
                  <a:tcPr marL="8911" marR="8911" marT="8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План  2022 года</a:t>
                      </a:r>
                      <a:endParaRPr lang="ru-RU" sz="1400" b="1" i="0" u="none" strike="noStrike" baseline="0" dirty="0">
                        <a:latin typeface="Times New Roman"/>
                      </a:endParaRPr>
                    </a:p>
                  </a:txBody>
                  <a:tcPr marL="8911" marR="8911" marT="840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Исполнение за 2022 год</a:t>
                      </a:r>
                      <a:endParaRPr lang="ru-RU" sz="1400" b="1" i="0" u="none" strike="noStrike" baseline="0" dirty="0">
                        <a:latin typeface="Times New Roman"/>
                      </a:endParaRPr>
                    </a:p>
                  </a:txBody>
                  <a:tcPr marL="8911" marR="8911" marT="8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latin typeface="Times New Roman"/>
                        </a:rPr>
                        <a:t>% исп.</a:t>
                      </a:r>
                    </a:p>
                  </a:txBody>
                  <a:tcPr marL="8911" marR="8911" marT="8401" marB="0" anchor="b"/>
                </a:tc>
              </a:tr>
              <a:tr h="31085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baseline="0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8911" marR="8911" marT="8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latin typeface="Times New Roman"/>
                        </a:rPr>
                        <a:t>01</a:t>
                      </a:r>
                    </a:p>
                  </a:txBody>
                  <a:tcPr marL="8911" marR="8911" marT="8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78 304,2</a:t>
                      </a:r>
                      <a:endParaRPr lang="ru-RU" sz="1400" b="1" i="0" u="none" strike="noStrike" baseline="0" dirty="0">
                        <a:latin typeface="Times New Roman"/>
                      </a:endParaRPr>
                    </a:p>
                  </a:txBody>
                  <a:tcPr marL="8911" marR="8911" marT="8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latin typeface="Times New Roman"/>
                        </a:rPr>
                        <a:t>95 739,5</a:t>
                      </a:r>
                    </a:p>
                  </a:txBody>
                  <a:tcPr marL="8911" marR="8911" marT="8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>
                          <a:latin typeface="Times New Roman"/>
                        </a:rPr>
                        <a:t>95 490,6</a:t>
                      </a:r>
                    </a:p>
                  </a:txBody>
                  <a:tcPr marL="8911" marR="8911" marT="8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latin typeface="Times New Roman"/>
                        </a:rPr>
                        <a:t>99,7</a:t>
                      </a:r>
                    </a:p>
                  </a:txBody>
                  <a:tcPr marL="8911" marR="8911" marT="8401" marB="0" anchor="b"/>
                </a:tc>
              </a:tr>
              <a:tr h="3346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baseline="0" dirty="0"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>
                          <a:latin typeface="Times New Roman"/>
                        </a:rPr>
                        <a:t>02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0,0</a:t>
                      </a:r>
                      <a:endParaRPr lang="ru-RU" sz="1400" b="1" i="0" u="none" strike="noStrike" baseline="0" dirty="0">
                        <a:latin typeface="Times New Roman"/>
                      </a:endParaRP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/>
                        </a:rPr>
                        <a:t>463,3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>
                          <a:latin typeface="Times New Roman"/>
                        </a:rPr>
                        <a:t>463,3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/>
                        </a:rPr>
                        <a:t>100,0</a:t>
                      </a:r>
                    </a:p>
                  </a:txBody>
                  <a:tcPr marL="11882" marR="11882" marT="6301" marB="0" anchor="ctr"/>
                </a:tc>
              </a:tr>
              <a:tr h="572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baseline="0" dirty="0"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>
                          <a:latin typeface="Times New Roman"/>
                        </a:rPr>
                        <a:t>03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5 261,0</a:t>
                      </a:r>
                      <a:endParaRPr lang="ru-RU" sz="1400" b="1" i="0" u="none" strike="noStrike" baseline="0" dirty="0">
                        <a:latin typeface="Times New Roman"/>
                      </a:endParaRP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/>
                        </a:rPr>
                        <a:t>5 543,7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/>
                        </a:rPr>
                        <a:t>5 543,7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/>
                        </a:rPr>
                        <a:t>100,0</a:t>
                      </a:r>
                    </a:p>
                  </a:txBody>
                  <a:tcPr marL="11882" marR="11882" marT="6301" marB="0" anchor="ctr"/>
                </a:tc>
              </a:tr>
              <a:tr h="3053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1 909,0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507,1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507,1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11882" marR="11882" marT="6301" marB="0" anchor="ctr"/>
                </a:tc>
              </a:tr>
              <a:tr h="453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215,0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121,0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121,0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11882" marR="11882" marT="6301" marB="0"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350182"/>
              </p:ext>
            </p:extLst>
          </p:nvPr>
        </p:nvGraphicFramePr>
        <p:xfrm>
          <a:off x="630976" y="3602000"/>
          <a:ext cx="9543726" cy="3453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9719"/>
                <a:gridCol w="596752"/>
                <a:gridCol w="1392420"/>
                <a:gridCol w="1392420"/>
                <a:gridCol w="1392420"/>
                <a:gridCol w="919995"/>
              </a:tblGrid>
              <a:tr h="259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49 018,5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1 117,6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1 051,3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94,1</a:t>
                      </a:r>
                    </a:p>
                  </a:txBody>
                  <a:tcPr marL="11882" marR="11882" marT="6301" marB="0" anchor="ctr"/>
                </a:tc>
              </a:tr>
              <a:tr h="330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ОБРАЗОВАНИЕ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07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670 593,1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910 117,5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906 922,2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99,6</a:t>
                      </a:r>
                    </a:p>
                  </a:txBody>
                  <a:tcPr marL="11882" marR="11882" marT="6301" marB="0" anchor="ctr"/>
                </a:tc>
              </a:tr>
              <a:tr h="299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КУЛЬТУРА И КИНЕМАТОГРАФИЯ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08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158 497,2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30 287,5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30 285,6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11882" marR="11882" marT="6301" marB="0" anchor="ctr"/>
                </a:tc>
              </a:tr>
              <a:tr h="333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17 647,1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14 804,9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14 803,0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11882" marR="11882" marT="6301" marB="0" anchor="ctr"/>
                </a:tc>
              </a:tr>
              <a:tr h="4330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980,5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9 600,5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9 600,5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11882" marR="11882" marT="6301" marB="0" anchor="ctr"/>
                </a:tc>
              </a:tr>
              <a:tr h="4175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4 724,5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4 382,7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4 382,7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11882" marR="11882" marT="6301" marB="0" anchor="ctr"/>
                </a:tc>
              </a:tr>
              <a:tr h="503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11882" marR="11882" marT="6301" marB="0" anchor="ctr"/>
                </a:tc>
              </a:tr>
              <a:tr h="4669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МЕЖБЮДЖЕТНЫЕ ТРАНСФЕРТЫ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92 877,9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112 267,6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112 267,6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11882" marR="11882" marT="6301" marB="0" anchor="ctr"/>
                </a:tc>
              </a:tr>
              <a:tr h="409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ИТОГО РАСХОДОВ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1 080 028,0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1 184 952,9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1 181 438,6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99,7</a:t>
                      </a:r>
                    </a:p>
                  </a:txBody>
                  <a:tcPr marL="11882" marR="11882" marT="630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7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272238" y="121788"/>
            <a:ext cx="10148925" cy="63450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endParaRPr lang="ru-RU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404528"/>
              </p:ext>
            </p:extLst>
          </p:nvPr>
        </p:nvGraphicFramePr>
        <p:xfrm>
          <a:off x="250590" y="684288"/>
          <a:ext cx="10352694" cy="67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2921"/>
                <a:gridCol w="1737043"/>
                <a:gridCol w="1737043"/>
                <a:gridCol w="1511148"/>
                <a:gridCol w="1184539"/>
              </a:tblGrid>
              <a:tr h="8267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факт,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план,  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исполнение,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</a:tr>
              <a:tr h="3423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63,6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143,5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143,5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</a:tr>
              <a:tr h="3423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Местное самоуправление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63 510,2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77 043,9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76 806,3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</a:tr>
              <a:tr h="3423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102 994,1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125 019,8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125 008,5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99,99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</a:tr>
              <a:tr h="3423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655 420,5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892 089,7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888 894,6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</a:tr>
              <a:tr h="3423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39 198,4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39 016,0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39 014,0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99,99</a:t>
                      </a:r>
                    </a:p>
                  </a:txBody>
                  <a:tcPr marL="106934" marR="106934" marT="50408" marB="50408"/>
                </a:tc>
              </a:tr>
              <a:tr h="3423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1 628,5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2 248,4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2 248,4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</a:tr>
              <a:tr h="3423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129 427,0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1 413,6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1 347,3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</a:tr>
              <a:tr h="3423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19 916,7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19 434,5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19 432,6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99,99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</a:tr>
              <a:tr h="58455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Коммунальная инфраструктура объектов социальной сферы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249,6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336,0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336,0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</a:tr>
              <a:tr h="3423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Безопасность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5 056,5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5 308,6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5 308,6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</a:tr>
              <a:tr h="3423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1 431,2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10 251,2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10 251,1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99,99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</a:tr>
              <a:tr h="3423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Экономическое развитие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1 838,3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1 116,2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1 116,2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</a:tr>
              <a:tr h="3423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Окружающая среда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49 018,5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108,6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108,6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</a:tr>
              <a:tr h="4925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Профилактика терроризма и экстремизма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2 703,9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1 619,7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1 619,7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</a:tr>
              <a:tr h="3423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8 571,0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9 803,2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9 803,2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</a:tr>
              <a:tr h="3423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</a:p>
                  </a:txBody>
                  <a:tcPr marL="106934" marR="106934" marT="50408" marB="504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1 080 028,0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1 184 952,9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1 181 438,6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93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8d3fae8f-12b9-519a-bace-dff0f9bd99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0" y="-35793"/>
            <a:ext cx="10747300" cy="760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127275" y="108224"/>
            <a:ext cx="8382890" cy="6480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«Дорожное хозяйство»  на 2019-2025 годы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69752" y="1116336"/>
            <a:ext cx="8424936" cy="93610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>
              <a:tabLst>
                <a:tab pos="311468" algn="l"/>
              </a:tabLst>
            </a:pPr>
            <a:r>
              <a:rPr lang="ru-RU" sz="16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</a:t>
            </a:r>
          </a:p>
          <a:p>
            <a:pPr algn="ctr">
              <a:tabLst>
                <a:tab pos="311468" algn="l"/>
              </a:tabLst>
            </a:pPr>
            <a:r>
              <a:rPr lang="ru-RU" sz="16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1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и ремонт автомобильной дороги общего пользования местного значения «Подъезд к д. Зунгар»</a:t>
            </a:r>
            <a:endParaRPr lang="ru-RU" sz="1600" b="1" dirty="0">
              <a:solidFill>
                <a:srgbClr val="93A29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92506" y="2340472"/>
            <a:ext cx="3852428" cy="6480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16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Объём финансирования:</a:t>
            </a:r>
            <a:endParaRPr lang="ru-RU" sz="1600" b="1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00182"/>
              </p:ext>
            </p:extLst>
          </p:nvPr>
        </p:nvGraphicFramePr>
        <p:xfrm>
          <a:off x="18108" y="3187015"/>
          <a:ext cx="10585176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5055"/>
                <a:gridCol w="1595026"/>
                <a:gridCol w="1595026"/>
                <a:gridCol w="1450023"/>
                <a:gridCol w="1305022"/>
                <a:gridCol w="1305024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2021 г., тыс. рублей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2022 г.,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за 2022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Прирост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34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«Дорожное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хозяйство» на 2019-2025 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63,6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143,5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143,5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79,9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80" y="4924732"/>
            <a:ext cx="4423668" cy="245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7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8d3fae8f-12b9-519a-bace-dff0f9bd99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8824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152674" y="252239"/>
            <a:ext cx="8382890" cy="5557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Сведения о достижении планируемых результатов муниципальной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Бондаренко\Desktop\Безымянный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72" y="1116335"/>
            <a:ext cx="6224044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 descr="C:\Users\Бондаренко\Desktop\Безымян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8" y="1116335"/>
            <a:ext cx="3481743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590498"/>
              </p:ext>
            </p:extLst>
          </p:nvPr>
        </p:nvGraphicFramePr>
        <p:xfrm>
          <a:off x="72011" y="4486607"/>
          <a:ext cx="10531273" cy="2822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3041"/>
                <a:gridCol w="1066144"/>
                <a:gridCol w="1022088"/>
              </a:tblGrid>
              <a:tr h="28734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1 «Автомобильные дороги»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037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1 «Содержание и ремонт автомобильной дороги общего пользования местного значения «Подъезд к д. Зунгар»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93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2021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2022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809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проведенных мероприятий по систематическому уходу за дорогой, дорожными сооружениями и полосой отвода от общего количества запланированных мероприятий,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809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2 «Разработка Паспорта обеспечения транспортной безопасности объекта транспортной инфраструктуры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8031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2021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2022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809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Обеспеченность разработанными Паспортами обеспечения транспортной безопасности объектов транспортной инфраструктуры, %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3197</Words>
  <Application>Microsoft Office PowerPoint</Application>
  <PresentationFormat>Произвольный</PresentationFormat>
  <Paragraphs>1070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Фактическое поступление доходов в бюджет МО «Нукутский район» за 2022 год</vt:lpstr>
      <vt:lpstr>Объем и структура поступлений налоговых и неналоговых доходов МО «Нукутский район» за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НЕПРОГРАММНАЯ ДЕЯТЕЛЬНОСТЬ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Уданова-ПК</cp:lastModifiedBy>
  <cp:revision>45</cp:revision>
  <cp:lastPrinted>2023-06-13T03:37:11Z</cp:lastPrinted>
  <dcterms:created xsi:type="dcterms:W3CDTF">2023-06-07T03:33:55Z</dcterms:created>
  <dcterms:modified xsi:type="dcterms:W3CDTF">2023-06-21T02:11:57Z</dcterms:modified>
</cp:coreProperties>
</file>